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7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28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01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9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2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1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55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5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98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89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292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33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05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5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7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7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2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2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1434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 rtl="1"/>
              <a:t>20/03/1441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 rtl="1"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99865" y="2030950"/>
            <a:ext cx="6482614" cy="276383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en-A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Chapter 3 </a:t>
            </a: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en-A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Exponential and Logarithmic Functions </a:t>
            </a:r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360321"/>
              </p:ext>
            </p:extLst>
          </p:nvPr>
        </p:nvGraphicFramePr>
        <p:xfrm>
          <a:off x="7119639" y="1599098"/>
          <a:ext cx="1926431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57850" imgH="7429500" progId="AcroExch.Document.7">
                  <p:embed/>
                </p:oleObj>
              </mc:Choice>
              <mc:Fallback>
                <p:oleObj name="Acrobat Document" r:id="rId3" imgW="5657850" imgH="7429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639" y="1599098"/>
                        <a:ext cx="1926431" cy="337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545681" y="6453191"/>
            <a:ext cx="2430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GB" sz="1000" b="1">
                <a:solidFill>
                  <a:prstClr val="white"/>
                </a:solidFill>
                <a:latin typeface="Verdana" panose="020B0604030504040204" pitchFamily="34" charset="0"/>
              </a:rPr>
              <a:t>© Pearson Education Limited 2012</a:t>
            </a:r>
          </a:p>
        </p:txBody>
      </p:sp>
    </p:spTree>
    <p:extLst>
      <p:ext uri="{BB962C8B-B14F-4D97-AF65-F5344CB8AC3E}">
        <p14:creationId xmlns:p14="http://schemas.microsoft.com/office/powerpoint/2010/main" val="7333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494237" y="620714"/>
            <a:ext cx="6506765" cy="17835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 23 – Finding Logarithms by using Table 3.4            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2700" dirty="0">
                <a:solidFill>
                  <a:srgbClr val="000066"/>
                </a:solidFill>
                <a:latin typeface="Calibri" panose="020F0502020204030204" pitchFamily="34" charset="0"/>
              </a:rPr>
              <a:t>a.     Find </a:t>
            </a:r>
            <a:r>
              <a:rPr lang="en-US" sz="2700" i="1" dirty="0">
                <a:solidFill>
                  <a:srgbClr val="000066"/>
                </a:solidFill>
                <a:latin typeface="Calibri" panose="020F0502020204030204" pitchFamily="34" charset="0"/>
              </a:rPr>
              <a:t>log</a:t>
            </a:r>
            <a:r>
              <a:rPr lang="en-US" sz="2700" dirty="0">
                <a:solidFill>
                  <a:srgbClr val="000066"/>
                </a:solidFill>
                <a:latin typeface="Calibri" panose="020F0502020204030204" pitchFamily="34" charset="0"/>
              </a:rPr>
              <a:t>56                                                                      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  <a:endParaRPr lang="en-US" sz="27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1494237" y="4023406"/>
            <a:ext cx="650676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20000"/>
              </a:spcBef>
              <a:buFontTx/>
              <a:buAutoNum type="alphaLcPeriod" startAt="2"/>
            </a:pPr>
            <a:r>
              <a:rPr lang="en-US" sz="2700" dirty="0">
                <a:solidFill>
                  <a:srgbClr val="F484DA"/>
                </a:solidFill>
                <a:latin typeface="Calibri" panose="020F0502020204030204" pitchFamily="34" charset="0"/>
              </a:rPr>
              <a:t>    </a:t>
            </a:r>
            <a:r>
              <a:rPr lang="en-US" sz="2700" dirty="0" smtClean="0">
                <a:solidFill>
                  <a:srgbClr val="F484DA"/>
                </a:solidFill>
                <a:latin typeface="Calibri" panose="020F0502020204030204" pitchFamily="34" charset="0"/>
              </a:rPr>
              <a:t>Find                                                                                    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  <a:endParaRPr lang="en-US" sz="27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700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20000"/>
              </a:spcBef>
            </a:pPr>
            <a:endParaRPr lang="en-US" sz="27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3556" name="Object 7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59572"/>
              </p:ext>
            </p:extLst>
          </p:nvPr>
        </p:nvGraphicFramePr>
        <p:xfrm>
          <a:off x="3581400" y="1981200"/>
          <a:ext cx="4038600" cy="219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485720" imgH="863280" progId="Equation.3">
                  <p:embed/>
                </p:oleObj>
              </mc:Choice>
              <mc:Fallback>
                <p:oleObj name="Equation" r:id="rId3" imgW="1485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4038600" cy="219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45371"/>
              </p:ext>
            </p:extLst>
          </p:nvPr>
        </p:nvGraphicFramePr>
        <p:xfrm>
          <a:off x="1295400" y="5105400"/>
          <a:ext cx="6705602" cy="99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4698720" imgH="609480" progId="Equation.3">
                  <p:embed/>
                </p:oleObj>
              </mc:Choice>
              <mc:Fallback>
                <p:oleObj name="Equation" r:id="rId5" imgW="46987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6705602" cy="99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51612"/>
              </p:ext>
            </p:extLst>
          </p:nvPr>
        </p:nvGraphicFramePr>
        <p:xfrm>
          <a:off x="3226532" y="4139366"/>
          <a:ext cx="606029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533160" imgH="609480" progId="Equation.3">
                  <p:embed/>
                </p:oleObj>
              </mc:Choice>
              <mc:Fallback>
                <p:oleObj name="Equation" r:id="rId7" imgW="533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532" y="4139366"/>
                        <a:ext cx="606029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83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494237" y="620713"/>
            <a:ext cx="6506765" cy="43300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 23 – Finding </a:t>
            </a:r>
            <a:r>
              <a:rPr lang="en-US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Logarithms</a:t>
            </a:r>
            <a:endParaRPr lang="en-US" sz="27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13"/>
          <p:cNvSpPr>
            <a:spLocks noChangeArrowheads="1"/>
          </p:cNvSpPr>
          <p:nvPr/>
        </p:nvSpPr>
        <p:spPr bwMode="auto">
          <a:xfrm>
            <a:off x="1494237" y="1557338"/>
            <a:ext cx="6506765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94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66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38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910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LcPeriod" startAt="3"/>
            </a:pPr>
            <a:r>
              <a:rPr lang="en-US" sz="2700" dirty="0">
                <a:solidFill>
                  <a:srgbClr val="F484DA"/>
                </a:solidFill>
                <a:latin typeface="Calibri" panose="020F0502020204030204" pitchFamily="34" charset="0"/>
              </a:rPr>
              <a:t>Find </a:t>
            </a:r>
            <a:r>
              <a:rPr lang="en-US" sz="2700" i="1" dirty="0">
                <a:solidFill>
                  <a:srgbClr val="F484DA"/>
                </a:solidFill>
                <a:latin typeface="Calibri" panose="020F0502020204030204" pitchFamily="34" charset="0"/>
              </a:rPr>
              <a:t>log</a:t>
            </a:r>
            <a:r>
              <a:rPr lang="en-US" sz="2700" dirty="0">
                <a:solidFill>
                  <a:srgbClr val="F484DA"/>
                </a:solidFill>
                <a:latin typeface="Calibri" panose="020F0502020204030204" pitchFamily="34" charset="0"/>
              </a:rPr>
              <a:t>64                                                                       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lvl="1" eaLnBrk="1" hangingPunct="1">
              <a:spcBef>
                <a:spcPct val="20000"/>
              </a:spcBef>
              <a:buFontTx/>
              <a:buAutoNum type="alphaLcPeriod" startAt="3"/>
            </a:pPr>
            <a:endParaRPr lang="en-US" sz="27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AutoNum type="alphaLcPeriod" startAt="3"/>
            </a:pPr>
            <a:endParaRPr lang="en-US" sz="2700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AutoNum type="alphaLcPeriod" startAt="4"/>
            </a:pPr>
            <a:r>
              <a:rPr lang="en-US" sz="2700" dirty="0">
                <a:solidFill>
                  <a:srgbClr val="F484DA"/>
                </a:solidFill>
                <a:latin typeface="Calibri" panose="020F0502020204030204" pitchFamily="34" charset="0"/>
              </a:rPr>
              <a:t>Find                                                                                     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</p:txBody>
      </p:sp>
      <p:graphicFrame>
        <p:nvGraphicFramePr>
          <p:cNvPr id="56326" name="Object 7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18158"/>
              </p:ext>
            </p:extLst>
          </p:nvPr>
        </p:nvGraphicFramePr>
        <p:xfrm>
          <a:off x="1752600" y="2590800"/>
          <a:ext cx="624840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624840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0916"/>
              </p:ext>
            </p:extLst>
          </p:nvPr>
        </p:nvGraphicFramePr>
        <p:xfrm>
          <a:off x="1763317" y="4365629"/>
          <a:ext cx="639008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3136900" imgH="393700" progId="Equation.3">
                  <p:embed/>
                </p:oleObj>
              </mc:Choice>
              <mc:Fallback>
                <p:oleObj name="Equation" r:id="rId5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17" y="4365629"/>
                        <a:ext cx="639008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45665"/>
              </p:ext>
            </p:extLst>
          </p:nvPr>
        </p:nvGraphicFramePr>
        <p:xfrm>
          <a:off x="2819400" y="3429004"/>
          <a:ext cx="1143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660240" imgH="330120" progId="Equation.3">
                  <p:embed/>
                </p:oleObj>
              </mc:Choice>
              <mc:Fallback>
                <p:oleObj name="Equation" r:id="rId7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4"/>
                        <a:ext cx="11430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260605" y="621796"/>
            <a:ext cx="8883398" cy="41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rtl="1">
              <a:spcBef>
                <a:spcPct val="20000"/>
              </a:spcBef>
              <a:buFontTx/>
              <a:buAutoNum type="alphaLcPeriod"/>
              <a:defRPr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Find</a:t>
            </a:r>
            <a:r>
              <a:rPr lang="en-US" i="1" dirty="0">
                <a:solidFill>
                  <a:srgbClr val="F484DA"/>
                </a:solidFill>
              </a:rPr>
              <a:t> </a:t>
            </a:r>
          </a:p>
          <a:p>
            <a:pPr rtl="1">
              <a:spcBef>
                <a:spcPct val="2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Solution:</a:t>
            </a:r>
            <a:endParaRPr lang="en-US" i="1" dirty="0">
              <a:solidFill>
                <a:srgbClr val="F484DA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b. Find</a:t>
            </a: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Solution:</a:t>
            </a:r>
            <a:endParaRPr lang="en-US" i="1" dirty="0">
              <a:solidFill>
                <a:srgbClr val="F484DA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c. Find</a:t>
            </a: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Solution:</a:t>
            </a:r>
            <a:endParaRPr lang="en-US" i="1" dirty="0">
              <a:solidFill>
                <a:srgbClr val="F484DA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d. Find</a:t>
            </a: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Solution:</a:t>
            </a:r>
            <a:endParaRPr lang="en-US" i="1" dirty="0">
              <a:solidFill>
                <a:srgbClr val="F484DA"/>
              </a:solidFill>
            </a:endParaRP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e. Find</a:t>
            </a:r>
          </a:p>
          <a:p>
            <a:pPr marL="342900" indent="-342900" rtl="1">
              <a:spcBef>
                <a:spcPct val="2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Solution:</a:t>
            </a:r>
            <a:endParaRPr lang="en-US" i="1" dirty="0">
              <a:solidFill>
                <a:srgbClr val="F484DA"/>
              </a:solidFill>
            </a:endParaRPr>
          </a:p>
        </p:txBody>
      </p:sp>
      <p:graphicFrame>
        <p:nvGraphicFramePr>
          <p:cNvPr id="25604" name="Object 4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32814"/>
              </p:ext>
            </p:extLst>
          </p:nvPr>
        </p:nvGraphicFramePr>
        <p:xfrm>
          <a:off x="1979614" y="1032705"/>
          <a:ext cx="146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1079280" imgH="291960" progId="Equation.3">
                  <p:embed/>
                </p:oleObj>
              </mc:Choice>
              <mc:Fallback>
                <p:oleObj name="Equation" r:id="rId3" imgW="10792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1032705"/>
                        <a:ext cx="146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4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5141"/>
              </p:ext>
            </p:extLst>
          </p:nvPr>
        </p:nvGraphicFramePr>
        <p:xfrm>
          <a:off x="2132015" y="2141347"/>
          <a:ext cx="53244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3771720" imgH="330120" progId="Equation.3">
                  <p:embed/>
                </p:oleObj>
              </mc:Choice>
              <mc:Fallback>
                <p:oleObj name="Equation" r:id="rId5" imgW="3771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5" y="2141347"/>
                        <a:ext cx="53244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446"/>
          <p:cNvGraphicFramePr>
            <a:graphicFrameLocks noChangeAspect="1"/>
          </p:cNvGraphicFramePr>
          <p:nvPr/>
        </p:nvGraphicFramePr>
        <p:xfrm>
          <a:off x="1979614" y="3679825"/>
          <a:ext cx="32400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1701800" imgH="279400" progId="Equation.3">
                  <p:embed/>
                </p:oleObj>
              </mc:Choice>
              <mc:Fallback>
                <p:oleObj name="Equation" r:id="rId7" imgW="1701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3679825"/>
                        <a:ext cx="32400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47"/>
          <p:cNvGraphicFramePr>
            <a:graphicFrameLocks noChangeAspect="1"/>
          </p:cNvGraphicFramePr>
          <p:nvPr/>
        </p:nvGraphicFramePr>
        <p:xfrm>
          <a:off x="1979615" y="4508506"/>
          <a:ext cx="45354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9" imgW="3759120" imgH="736560" progId="Equation.3">
                  <p:embed/>
                </p:oleObj>
              </mc:Choice>
              <mc:Fallback>
                <p:oleObj name="Equation" r:id="rId9" imgW="3759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5" y="4508506"/>
                        <a:ext cx="45354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4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41972"/>
              </p:ext>
            </p:extLst>
          </p:nvPr>
        </p:nvGraphicFramePr>
        <p:xfrm>
          <a:off x="1979616" y="5972429"/>
          <a:ext cx="5184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1" imgW="2997200" imgH="406400" progId="Equation.3">
                  <p:embed/>
                </p:oleObj>
              </mc:Choice>
              <mc:Fallback>
                <p:oleObj name="Equation" r:id="rId11" imgW="2997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6" y="5972429"/>
                        <a:ext cx="51847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41274"/>
            <a:ext cx="914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1" algn="r" rtl="1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Chapter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3: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Exponential and Logarithmic Functions</a:t>
            </a:r>
          </a:p>
          <a:p>
            <a:pPr marL="365760" lvl="1" algn="r" rtl="1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3.3 Properties of Logarithms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6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40464"/>
              </p:ext>
            </p:extLst>
          </p:nvPr>
        </p:nvGraphicFramePr>
        <p:xfrm>
          <a:off x="1835150" y="438029"/>
          <a:ext cx="6746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3" imgW="520560" imgH="291960" progId="Equation.3">
                  <p:embed/>
                </p:oleObj>
              </mc:Choice>
              <mc:Fallback>
                <p:oleObj name="Equation" r:id="rId13" imgW="520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029"/>
                        <a:ext cx="6746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91596"/>
              </p:ext>
            </p:extLst>
          </p:nvPr>
        </p:nvGraphicFramePr>
        <p:xfrm>
          <a:off x="1619253" y="1592390"/>
          <a:ext cx="1928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15" imgW="1485720" imgH="279360" progId="Equation.3">
                  <p:embed/>
                </p:oleObj>
              </mc:Choice>
              <mc:Fallback>
                <p:oleObj name="Equation" r:id="rId15" imgW="1485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3" y="1592390"/>
                        <a:ext cx="19288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75383"/>
              </p:ext>
            </p:extLst>
          </p:nvPr>
        </p:nvGraphicFramePr>
        <p:xfrm>
          <a:off x="1547814" y="3004503"/>
          <a:ext cx="10795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17" imgW="876240" imgH="380880" progId="Equation.3">
                  <p:embed/>
                </p:oleObj>
              </mc:Choice>
              <mc:Fallback>
                <p:oleObj name="Equation" r:id="rId17" imgW="876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3004503"/>
                        <a:ext cx="10795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4"/>
          <p:cNvGraphicFramePr>
            <a:graphicFrameLocks noChangeAspect="1"/>
          </p:cNvGraphicFramePr>
          <p:nvPr/>
        </p:nvGraphicFramePr>
        <p:xfrm>
          <a:off x="1619250" y="4076706"/>
          <a:ext cx="11509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19" imgW="965160" imgH="660240" progId="Equation.3">
                  <p:embed/>
                </p:oleObj>
              </mc:Choice>
              <mc:Fallback>
                <p:oleObj name="Equation" r:id="rId19" imgW="96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076706"/>
                        <a:ext cx="11509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3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940278"/>
            <a:ext cx="5212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Write in a single Logarithms: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Ln 3 +ln7 – ln2 – 2ln4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=ln3+ ln7 – [ln2 +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(4)</a:t>
            </a:r>
            <a:r>
              <a:rPr lang="en-US" sz="3200" b="1" baseline="4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]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=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(3 . 7) –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(2. 16)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=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21 –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32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=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21/32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IN" sz="3200" dirty="0">
              <a:solidFill>
                <a:srgbClr val="F484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49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1106" y="1628778"/>
            <a:ext cx="7274357" cy="1773039"/>
          </a:xfrm>
          <a:prstGeom prst="rect">
            <a:avLst/>
          </a:prstGeom>
          <a:noFill/>
          <a:ln/>
        </p:spPr>
        <p:txBody>
          <a:bodyPr>
            <a:normAutofit fontScale="92500" lnSpcReduction="10000"/>
          </a:bodyPr>
          <a:lstStyle/>
          <a:p>
            <a:pPr marL="365125" indent="-365125" algn="l" rtl="0">
              <a:lnSpc>
                <a:spcPct val="8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function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defined by		 </a:t>
            </a:r>
          </a:p>
          <a:p>
            <a:pPr marL="365125" indent="-365125" algn="l" rtl="0">
              <a:buNone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	where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&gt; 0,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 1, and the e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xponent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x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is any real number, is called an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exponential function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with base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b.</a:t>
            </a:r>
          </a:p>
          <a:p>
            <a:pPr marL="365125" indent="-365125" algn="l" rtl="0">
              <a:buNone/>
            </a:pPr>
            <a:endParaRPr lang="en-US" sz="28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4"/>
            <a:ext cx="6858000" cy="1075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spcAft>
                <a:spcPts val="600"/>
              </a:spcAft>
              <a:defRPr/>
            </a:pP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3.1 Exponential Functions</a:t>
            </a:r>
          </a:p>
        </p:txBody>
      </p:sp>
      <p:graphicFrame>
        <p:nvGraphicFramePr>
          <p:cNvPr id="7172" name="Object 93"/>
          <p:cNvGraphicFramePr>
            <a:graphicFrameLocks noChangeAspect="1"/>
          </p:cNvGraphicFramePr>
          <p:nvPr/>
        </p:nvGraphicFramePr>
        <p:xfrm>
          <a:off x="3815956" y="1628775"/>
          <a:ext cx="81081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939600" imgH="342720" progId="Equation.3">
                  <p:embed/>
                </p:oleObj>
              </mc:Choice>
              <mc:Fallback>
                <p:oleObj name="Equation" r:id="rId3" imgW="939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56" y="1628775"/>
                        <a:ext cx="81081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03" y="3534800"/>
            <a:ext cx="4500563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2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143000" y="773117"/>
            <a:ext cx="68580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600" dirty="0">
              <a:solidFill>
                <a:srgbClr val="FF0000"/>
              </a:solidFill>
            </a:endParaRPr>
          </a:p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600" dirty="0">
              <a:solidFill>
                <a:srgbClr val="FF0000"/>
              </a:solidFill>
            </a:endParaRPr>
          </a:p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600" dirty="0">
              <a:solidFill>
                <a:srgbClr val="FF0000"/>
              </a:solidFill>
            </a:endParaRPr>
          </a:p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03187"/>
            <a:ext cx="6629400" cy="11922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 rtl="0">
              <a:spcAft>
                <a:spcPts val="1200"/>
              </a:spcAft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log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if and only if   </a:t>
            </a: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51007"/>
              </p:ext>
            </p:extLst>
          </p:nvPr>
        </p:nvGraphicFramePr>
        <p:xfrm>
          <a:off x="7086600" y="381000"/>
          <a:ext cx="1554017" cy="69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711000" imgH="241200" progId="Equation.3">
                  <p:embed/>
                </p:oleObj>
              </mc:Choice>
              <mc:Fallback>
                <p:oleObj name="Equation" r:id="rId3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1000"/>
                        <a:ext cx="1554017" cy="699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08523" y="1219200"/>
            <a:ext cx="7608771" cy="57015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150000"/>
              </a:lnSpc>
            </a:pPr>
            <a:r>
              <a:rPr lang="en-US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difference between natural logarithmic and common logarithmic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en-US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domain of a logarithmic function is the interval (0,</a:t>
            </a:r>
            <a:r>
              <a:rPr lang="en-US" sz="2700" b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∞) 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The range of a logarithmic function is the interval (-∞ , ∞</a:t>
            </a:r>
            <a:r>
              <a:rPr lang="en-US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0" lvl="1" eaLnBrk="1" hangingPunct="1">
              <a:lnSpc>
                <a:spcPct val="150000"/>
              </a:lnSpc>
            </a:pPr>
            <a:r>
              <a:rPr lang="en-US" sz="27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base of the logarithmic can’t be negative number</a:t>
            </a:r>
            <a:endParaRPr lang="en-US" sz="27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150000"/>
              </a:lnSpc>
            </a:pPr>
            <a:endParaRPr lang="en-US" sz="27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5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8334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150000"/>
              </a:lnSpc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 14 – Converting from Exponential to Logarithmic Form</a:t>
            </a:r>
          </a:p>
          <a:p>
            <a:pPr marL="0" lvl="1" eaLnBrk="1" hangingPunct="1">
              <a:lnSpc>
                <a:spcPct val="150000"/>
              </a:lnSpc>
            </a:pPr>
            <a:endParaRPr lang="en-US" sz="27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en-US" sz="2400" b="1" dirty="0">
                <a:solidFill>
                  <a:srgbClr val="F484DA"/>
                </a:solidFill>
                <a:latin typeface="Calibri" panose="020F0502020204030204" pitchFamily="34" charset="0"/>
              </a:rPr>
              <a:t>          Exponential Form	                        Logarithmic Form</a:t>
            </a:r>
          </a:p>
          <a:p>
            <a:pPr marL="0" lvl="1" eaLnBrk="1" hangingPunct="1">
              <a:lnSpc>
                <a:spcPct val="150000"/>
              </a:lnSpc>
              <a:spcAft>
                <a:spcPts val="1200"/>
              </a:spcAft>
              <a:buFont typeface="Tahoma" panose="020B0604030504040204" pitchFamily="34" charset="0"/>
              <a:buAutoNum type="alphaLcPeriod"/>
            </a:pP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Since	5</a:t>
            </a:r>
            <a:r>
              <a:rPr lang="en-US" sz="2700" b="1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2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= 25	   it follows that	log</a:t>
            </a:r>
            <a:r>
              <a:rPr lang="en-US" sz="2700" b="1" baseline="-25000" dirty="0">
                <a:solidFill>
                  <a:srgbClr val="F484DA"/>
                </a:solidFill>
                <a:latin typeface="Calibri" panose="020F0502020204030204" pitchFamily="34" charset="0"/>
              </a:rPr>
              <a:t>5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25 = 2 </a:t>
            </a:r>
          </a:p>
          <a:p>
            <a:pPr marL="0" lvl="1" eaLnBrk="1" hangingPunct="1">
              <a:lnSpc>
                <a:spcPct val="150000"/>
              </a:lnSpc>
              <a:spcAft>
                <a:spcPts val="1200"/>
              </a:spcAft>
              <a:buFont typeface="Tahoma" panose="020B0604030504040204" pitchFamily="34" charset="0"/>
              <a:buAutoNum type="alphaLcPeriod"/>
            </a:pP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Since	3</a:t>
            </a:r>
            <a:r>
              <a:rPr lang="en-US" sz="2700" b="1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4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= 81	   it follows that	log</a:t>
            </a:r>
            <a:r>
              <a:rPr lang="en-US" sz="2700" b="1" baseline="-25000" dirty="0">
                <a:solidFill>
                  <a:srgbClr val="F484DA"/>
                </a:solidFill>
                <a:latin typeface="Calibri" panose="020F0502020204030204" pitchFamily="34" charset="0"/>
              </a:rPr>
              <a:t>3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81 = 4 </a:t>
            </a:r>
          </a:p>
          <a:p>
            <a:pPr marL="0" lvl="1" eaLnBrk="1" hangingPunct="1">
              <a:lnSpc>
                <a:spcPct val="150000"/>
              </a:lnSpc>
              <a:spcAft>
                <a:spcPts val="1200"/>
              </a:spcAft>
              <a:buFont typeface="Tahoma" panose="020B0604030504040204" pitchFamily="34" charset="0"/>
              <a:buAutoNum type="alphaLcPeriod"/>
            </a:pP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Since	10</a:t>
            </a:r>
            <a:r>
              <a:rPr lang="en-US" sz="2700" b="1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0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 = 1	   it follows that	log</a:t>
            </a:r>
            <a:r>
              <a:rPr lang="en-US" sz="2700" b="1" baseline="-25000" dirty="0">
                <a:solidFill>
                  <a:srgbClr val="F484DA"/>
                </a:solidFill>
                <a:latin typeface="Calibri" panose="020F0502020204030204" pitchFamily="34" charset="0"/>
              </a:rPr>
              <a:t>10</a:t>
            </a:r>
            <a:r>
              <a:rPr lang="en-US" sz="2700" b="1" dirty="0">
                <a:solidFill>
                  <a:srgbClr val="F484DA"/>
                </a:solidFill>
                <a:latin typeface="Calibri" panose="020F0502020204030204" pitchFamily="34" charset="0"/>
              </a:rPr>
              <a:t>1 = 0</a:t>
            </a:r>
          </a:p>
          <a:p>
            <a:pPr marL="0" lvl="1" eaLnBrk="1" hangingPunct="1">
              <a:lnSpc>
                <a:spcPct val="150000"/>
              </a:lnSpc>
              <a:spcAft>
                <a:spcPts val="1200"/>
              </a:spcAft>
              <a:buFont typeface="Tahoma" panose="020B0604030504040204" pitchFamily="34" charset="0"/>
              <a:buAutoNum type="alphaLcPeriod"/>
            </a:pPr>
            <a:endParaRPr lang="en-US" sz="2700" b="1" dirty="0">
              <a:solidFill>
                <a:srgbClr val="F484D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0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93844"/>
            <a:ext cx="838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Log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1000 =3           means            10</a:t>
            </a:r>
            <a:r>
              <a:rPr lang="en-US" sz="32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1000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24272"/>
            <a:ext cx="705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Log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64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8 = 1/2            means            64</a:t>
            </a:r>
            <a:r>
              <a:rPr lang="en-US" sz="32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1/2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8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841794"/>
            <a:ext cx="7373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Log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 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1/16 = -4          means           2</a:t>
            </a:r>
            <a:r>
              <a:rPr lang="en-US" sz="32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-4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1/16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003" y="496840"/>
            <a:ext cx="7255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Converting from logarithmic to exponential form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9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596" y="231627"/>
            <a:ext cx="4894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484DA"/>
                </a:solidFill>
                <a:latin typeface="Calibri" panose="020F0502020204030204" pitchFamily="34" charset="0"/>
              </a:rPr>
              <a:t>Solving logarithmic equations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1187" y="653533"/>
            <a:ext cx="5766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Find: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a. Log</a:t>
            </a:r>
            <a:r>
              <a:rPr lang="en-US" sz="28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x = 4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x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 = 16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477" y="2668275"/>
            <a:ext cx="4894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b. Ln (x+1) = 7 </a:t>
            </a:r>
          </a:p>
          <a:p>
            <a:pPr algn="ctr"/>
            <a:r>
              <a:rPr lang="en-US" sz="2800" b="1" dirty="0" smtClean="0">
                <a:solidFill>
                  <a:srgbClr val="F484DA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x+1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 = e</a:t>
            </a:r>
            <a:r>
              <a:rPr lang="en-US" sz="28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</a:rPr>
              <a:t>-1</a:t>
            </a:r>
            <a:endParaRPr lang="en-US" sz="2800" b="1" baseline="30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7143" y="4165152"/>
            <a:ext cx="6599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Log</a:t>
            </a:r>
            <a:r>
              <a:rPr lang="en-US" sz="28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x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49 = 2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49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x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 7  or x = -7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 reject x = -7 because a negative number can not be a base for a logarithmic function</a:t>
            </a:r>
            <a:endParaRPr lang="ar-E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6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646113" y="1282701"/>
            <a:ext cx="7643812" cy="43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lnSpc>
                <a:spcPct val="80000"/>
              </a:lnSpc>
              <a:spcBef>
                <a:spcPct val="20000"/>
              </a:spcBef>
              <a:buFont typeface="Tahoma" pitchFamily="34" charset="0"/>
              <a:buAutoNum type="alphaLcPeriod"/>
            </a:pP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Find log100</a:t>
            </a: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endParaRPr lang="en-GB" dirty="0">
              <a:solidFill>
                <a:srgbClr val="F484DA"/>
              </a:solidFill>
              <a:latin typeface="Calibri" pitchFamily="34" charset="0"/>
            </a:endParaRP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eriod" startAt="2"/>
            </a:pP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Find ln1</a:t>
            </a: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endParaRPr lang="en-GB" dirty="0">
              <a:solidFill>
                <a:srgbClr val="F484DA"/>
              </a:solidFill>
              <a:latin typeface="Calibri" pitchFamily="34" charset="0"/>
            </a:endParaRP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eriod" startAt="3"/>
            </a:pP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Find log0.1</a:t>
            </a: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endParaRPr lang="en-GB" dirty="0">
              <a:solidFill>
                <a:srgbClr val="F484DA"/>
              </a:solidFill>
              <a:latin typeface="Calibri" pitchFamily="34" charset="0"/>
            </a:endParaRP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eriod" startAt="4"/>
            </a:pP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Find </a:t>
            </a:r>
            <a:r>
              <a:rPr lang="en-GB" dirty="0" err="1">
                <a:solidFill>
                  <a:srgbClr val="F484DA"/>
                </a:solidFill>
                <a:latin typeface="Calibri" pitchFamily="34" charset="0"/>
              </a:rPr>
              <a:t>ln</a:t>
            </a:r>
            <a:r>
              <a:rPr lang="en-GB" i="1" dirty="0" err="1">
                <a:solidFill>
                  <a:srgbClr val="F484DA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GB" baseline="30000" dirty="0">
                <a:solidFill>
                  <a:srgbClr val="F484DA"/>
                </a:solidFill>
                <a:latin typeface="Calibri" pitchFamily="34" charset="0"/>
              </a:rPr>
              <a:t>–1</a:t>
            </a: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endParaRPr lang="en-GB" dirty="0">
              <a:solidFill>
                <a:srgbClr val="F484DA"/>
              </a:solidFill>
              <a:latin typeface="Calibri" pitchFamily="34" charset="0"/>
            </a:endParaRP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eriod" startAt="5"/>
            </a:pP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Find log</a:t>
            </a:r>
            <a:r>
              <a:rPr lang="en-GB" baseline="-25000" dirty="0">
                <a:solidFill>
                  <a:srgbClr val="F484DA"/>
                </a:solidFill>
                <a:latin typeface="Calibri" pitchFamily="34" charset="0"/>
              </a:rPr>
              <a:t>36</a:t>
            </a:r>
            <a:r>
              <a:rPr lang="en-GB" dirty="0">
                <a:solidFill>
                  <a:srgbClr val="F484DA"/>
                </a:solidFill>
                <a:latin typeface="Calibri" pitchFamily="34" charset="0"/>
              </a:rPr>
              <a:t>6</a:t>
            </a:r>
          </a:p>
          <a:p>
            <a:pPr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endParaRPr lang="en-GB" dirty="0">
              <a:solidFill>
                <a:srgbClr val="F484DA"/>
              </a:solidFill>
              <a:latin typeface="Calibri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455613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rt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1400" dirty="0">
              <a:solidFill>
                <a:srgbClr val="FF0000"/>
              </a:solidFill>
            </a:endParaRPr>
          </a:p>
          <a:p>
            <a:pPr lvl="1" rt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0070C0"/>
                </a:solidFill>
                <a:latin typeface="Calibri" pitchFamily="34" charset="0"/>
              </a:rPr>
              <a:t>Example 18 – Finding Logarithms</a:t>
            </a:r>
          </a:p>
        </p:txBody>
      </p:sp>
      <p:graphicFrame>
        <p:nvGraphicFramePr>
          <p:cNvPr id="19460" name="Object 459"/>
          <p:cNvGraphicFramePr>
            <a:graphicFrameLocks noChangeAspect="1"/>
          </p:cNvGraphicFramePr>
          <p:nvPr/>
        </p:nvGraphicFramePr>
        <p:xfrm>
          <a:off x="2195513" y="1628775"/>
          <a:ext cx="2781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1346040" imgH="241200" progId="Equation.3">
                  <p:embed/>
                </p:oleObj>
              </mc:Choice>
              <mc:Fallback>
                <p:oleObj name="Equation" r:id="rId3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628775"/>
                        <a:ext cx="2781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60"/>
          <p:cNvGraphicFramePr>
            <a:graphicFrameLocks noChangeAspect="1"/>
          </p:cNvGraphicFramePr>
          <p:nvPr/>
        </p:nvGraphicFramePr>
        <p:xfrm>
          <a:off x="2195515" y="2565400"/>
          <a:ext cx="11223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545863" imgH="190417" progId="Equation.3">
                  <p:embed/>
                </p:oleObj>
              </mc:Choice>
              <mc:Fallback>
                <p:oleObj name="Equation" r:id="rId5" imgW="54586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5" y="2565400"/>
                        <a:ext cx="11223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61"/>
          <p:cNvGraphicFramePr>
            <a:graphicFrameLocks noChangeAspect="1"/>
          </p:cNvGraphicFramePr>
          <p:nvPr/>
        </p:nvGraphicFramePr>
        <p:xfrm>
          <a:off x="2195515" y="3349625"/>
          <a:ext cx="33321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7" imgW="1612900" imgH="228600" progId="Equation.3">
                  <p:embed/>
                </p:oleObj>
              </mc:Choice>
              <mc:Fallback>
                <p:oleObj name="Equation" r:id="rId7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5" y="3349625"/>
                        <a:ext cx="33321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462"/>
          <p:cNvGraphicFramePr>
            <a:graphicFrameLocks noChangeAspect="1"/>
          </p:cNvGraphicFramePr>
          <p:nvPr/>
        </p:nvGraphicFramePr>
        <p:xfrm>
          <a:off x="2195515" y="4221167"/>
          <a:ext cx="30241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9" imgW="1917360" imgH="291960" progId="Equation.3">
                  <p:embed/>
                </p:oleObj>
              </mc:Choice>
              <mc:Fallback>
                <p:oleObj name="Equation" r:id="rId9" imgW="1917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5" y="4221167"/>
                        <a:ext cx="30241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463"/>
          <p:cNvGraphicFramePr>
            <a:graphicFrameLocks noChangeAspect="1"/>
          </p:cNvGraphicFramePr>
          <p:nvPr/>
        </p:nvGraphicFramePr>
        <p:xfrm>
          <a:off x="2268540" y="5157792"/>
          <a:ext cx="28082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1" imgW="1930320" imgH="660240" progId="Equation.3">
                  <p:embed/>
                </p:oleObj>
              </mc:Choice>
              <mc:Fallback>
                <p:oleObj name="Equation" r:id="rId11" imgW="1930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40" y="5157792"/>
                        <a:ext cx="2808287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41274"/>
            <a:ext cx="914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1" algn="r" rtl="1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Chapter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3: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Exponential and Logarithmic Functions</a:t>
            </a:r>
          </a:p>
          <a:p>
            <a:pPr marL="365760" lvl="1" algn="r" rtl="1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3.2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27481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692" y="978410"/>
            <a:ext cx="3166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 </a:t>
            </a:r>
            <a:r>
              <a:rPr lang="en-US" sz="3200" b="1" baseline="30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log</a:t>
            </a:r>
            <a:r>
              <a:rPr lang="en-US" sz="3200" b="1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x = x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IN" sz="3200" dirty="0">
              <a:solidFill>
                <a:srgbClr val="F484D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6324" y="2026922"/>
            <a:ext cx="3062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 </a:t>
            </a:r>
            <a:r>
              <a:rPr lang="en-US" sz="3200" b="1" baseline="30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ln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sz="3200" b="1" baseline="36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x</a:t>
            </a:r>
            <a:r>
              <a:rPr lang="en-US" sz="3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IN" sz="3200" dirty="0">
              <a:solidFill>
                <a:srgbClr val="F484D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5991" y="3267458"/>
            <a:ext cx="35852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----------------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 </a:t>
            </a:r>
            <a:r>
              <a:rPr lang="en-US" sz="32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log</a:t>
            </a:r>
            <a:r>
              <a:rPr lang="en-US" sz="3200" b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sz="3200" b="1" baseline="4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25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x</a:t>
            </a:r>
            <a:r>
              <a:rPr lang="en-US" sz="3200" b="1" baseline="3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=25</a:t>
            </a:r>
          </a:p>
          <a:p>
            <a:pPr rtl="1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X=±5</a:t>
            </a:r>
          </a:p>
        </p:txBody>
      </p:sp>
    </p:spTree>
    <p:extLst>
      <p:ext uri="{BB962C8B-B14F-4D97-AF65-F5344CB8AC3E}">
        <p14:creationId xmlns:p14="http://schemas.microsoft.com/office/powerpoint/2010/main" val="42079770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143000" y="620717"/>
            <a:ext cx="6858000" cy="4333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</a:rPr>
              <a:t>3.3 Properties of Logarithms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71612" y="1196977"/>
            <a:ext cx="6453188" cy="11804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</a:rPr>
              <a:t>Properties of logarithms are:</a:t>
            </a: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22532" name="Object 7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11072"/>
              </p:ext>
            </p:extLst>
          </p:nvPr>
        </p:nvGraphicFramePr>
        <p:xfrm>
          <a:off x="1712785" y="2377443"/>
          <a:ext cx="264914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857320" imgH="1409400" progId="Equation.3">
                  <p:embed/>
                </p:oleObj>
              </mc:Choice>
              <mc:Fallback>
                <p:oleObj name="Equation" r:id="rId3" imgW="285732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85" y="2377443"/>
                        <a:ext cx="264914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41943"/>
              </p:ext>
            </p:extLst>
          </p:nvPr>
        </p:nvGraphicFramePr>
        <p:xfrm>
          <a:off x="6064673" y="2237040"/>
          <a:ext cx="2101299" cy="18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282680" imgH="863280" progId="Equation.3">
                  <p:embed/>
                </p:oleObj>
              </mc:Choice>
              <mc:Fallback>
                <p:oleObj name="Equation" r:id="rId5" imgW="1282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673" y="2237040"/>
                        <a:ext cx="2101299" cy="188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24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Custom 7">
      <a:dk1>
        <a:srgbClr val="F484DA"/>
      </a:dk1>
      <a:lt1>
        <a:sysClr val="window" lastClr="FFFFFF"/>
      </a:lt1>
      <a:dk2>
        <a:srgbClr val="F8B5E8"/>
      </a:dk2>
      <a:lt2>
        <a:srgbClr val="76DBF4"/>
      </a:lt2>
      <a:accent1>
        <a:srgbClr val="F8B5E8"/>
      </a:accent1>
      <a:accent2>
        <a:srgbClr val="F484DA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368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Slice</vt:lpstr>
      <vt:lpstr>Acrobat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</dc:creator>
  <cp:lastModifiedBy>Eman</cp:lastModifiedBy>
  <cp:revision>3</cp:revision>
  <dcterms:created xsi:type="dcterms:W3CDTF">2006-08-16T00:00:00Z</dcterms:created>
  <dcterms:modified xsi:type="dcterms:W3CDTF">2019-11-17T19:17:34Z</dcterms:modified>
</cp:coreProperties>
</file>